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6" r:id="rId4"/>
    <p:sldId id="260" r:id="rId5"/>
    <p:sldId id="262" r:id="rId6"/>
    <p:sldId id="263" r:id="rId7"/>
    <p:sldId id="276" r:id="rId8"/>
    <p:sldId id="284" r:id="rId9"/>
    <p:sldId id="264" r:id="rId10"/>
    <p:sldId id="277" r:id="rId11"/>
    <p:sldId id="285" r:id="rId12"/>
    <p:sldId id="283" r:id="rId13"/>
    <p:sldId id="278" r:id="rId14"/>
    <p:sldId id="279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/>
    <p:restoredTop sz="92812"/>
  </p:normalViewPr>
  <p:slideViewPr>
    <p:cSldViewPr snapToGrid="0" snapToObjects="1">
      <p:cViewPr varScale="1">
        <p:scale>
          <a:sx n="73" d="100"/>
          <a:sy n="7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C114-8B91-6742-B3C3-B14ECCDF2CE9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8C4D-871D-7645-BB62-B179936EA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8C4D-871D-7645-BB62-B179936EAE9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23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0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7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7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51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08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9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4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5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5AA7-8395-3C48-A598-C0222608FCBF}" type="datetimeFigureOut">
              <a:rPr lang="nl-NL" smtClean="0"/>
              <a:t>05-11-17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036F-CB14-CF4D-B1C1-5723CC4B1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2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HGeeyDqut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2UeKKac-s#t=32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ESMxkxFSl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vkdXZlxaeY#t=1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4jl-Uf8A8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lhnf8q2UDk" TargetMode="External"/><Relationship Id="rId3" Type="http://schemas.openxmlformats.org/officeDocument/2006/relationships/hyperlink" Target="https://www.youtube.com/watch?v=Wz_f9B4pPt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xLLvKpGfyH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chemeClr val="bg1"/>
                </a:solidFill>
                <a:latin typeface="Imprint MT Shadow" charset="0"/>
                <a:ea typeface="Imprint MT Shadow" charset="0"/>
                <a:cs typeface="Imprint MT Shadow" charset="0"/>
              </a:rPr>
              <a:t>De Romantiek</a:t>
            </a:r>
            <a:endParaRPr lang="nl-NL" sz="8800" b="1" dirty="0">
              <a:solidFill>
                <a:schemeClr val="bg1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Het Ballet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5" name="Picture 5" descr="Giselle04"/>
          <p:cNvPicPr>
            <a:picLocks noChangeAspect="1" noChangeArrowheads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3961"/>
            <a:ext cx="11201400" cy="613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>
                <a:solidFill>
                  <a:srgbClr val="FF0000"/>
                </a:solidFill>
              </a:rPr>
              <a:t>Tutu</a:t>
            </a:r>
            <a:endParaRPr lang="nl-NL" sz="66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altLang="nl-NL" i="1" dirty="0" err="1">
                <a:ea typeface="ＭＳ Ｐゴシック" charset="-128"/>
              </a:rPr>
              <a:t>Erzähler</a:t>
            </a:r>
            <a:r>
              <a:rPr lang="nl-NL" altLang="nl-NL" i="1" dirty="0">
                <a:ea typeface="ＭＳ Ｐゴシック" charset="-128"/>
              </a:rPr>
              <a:t>:</a:t>
            </a:r>
            <a:endParaRPr lang="nl-NL" altLang="nl-NL" dirty="0">
              <a:ea typeface="ＭＳ Ｐゴシック" charset="-128"/>
            </a:endParaRPr>
          </a:p>
          <a:p>
            <a:pPr>
              <a:defRPr/>
            </a:pPr>
            <a:endParaRPr lang="nl-NL" altLang="nl-NL" dirty="0">
              <a:solidFill>
                <a:schemeClr val="bg1"/>
              </a:solidFill>
              <a:ea typeface="ＭＳ Ｐゴシック" charset="-128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93" y="562708"/>
            <a:ext cx="2995246" cy="37279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2708"/>
            <a:ext cx="3921369" cy="2667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7291"/>
            <a:ext cx="5718908" cy="30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Nu kan het ook zo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www.youtube.com/watch?v=YHGeeyDqutw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4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Spitzen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>
                <a:solidFill>
                  <a:schemeClr val="bg1"/>
                </a:solidFill>
                <a:hlinkClick r:id="rId3"/>
              </a:rPr>
              <a:t>https://www.youtube.com/watch?v=-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T2UeKKac-s#t=32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smtClean="0">
                <a:solidFill>
                  <a:schemeClr val="bg1"/>
                </a:solidFill>
              </a:rPr>
              <a:t>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3" y="644441"/>
            <a:ext cx="1121251" cy="2895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69" y="365125"/>
            <a:ext cx="2640623" cy="20818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73" y="2446948"/>
            <a:ext cx="3118104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Dans-groeperingen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Pas de deux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Pas de </a:t>
            </a:r>
            <a:r>
              <a:rPr lang="nl-NL" dirty="0" err="1" smtClean="0">
                <a:solidFill>
                  <a:schemeClr val="bg1"/>
                </a:solidFill>
              </a:rPr>
              <a:t>quatre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Groepen (corps de ballet)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Solo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www.youtube.com/watch?v=cvkdXZlxaeY#t=14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08" y="354257"/>
            <a:ext cx="2450123" cy="26728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08" y="3376246"/>
            <a:ext cx="4475285" cy="18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Ballet Blanc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Nieuw in het romantisch ballet is het </a:t>
            </a:r>
            <a:r>
              <a:rPr lang="nl-NL" b="1" dirty="0">
                <a:solidFill>
                  <a:schemeClr val="bg1"/>
                </a:solidFill>
              </a:rPr>
              <a:t>ballet-</a:t>
            </a:r>
            <a:r>
              <a:rPr lang="nl-NL" b="1" dirty="0" err="1">
                <a:solidFill>
                  <a:schemeClr val="bg1"/>
                </a:solidFill>
              </a:rPr>
              <a:t>blanc</a:t>
            </a:r>
            <a:r>
              <a:rPr lang="nl-NL" dirty="0">
                <a:solidFill>
                  <a:schemeClr val="bg1"/>
                </a:solidFill>
              </a:rPr>
              <a:t> waarin vrouwelijke bovennatuurlijke wezens (b.v. elfen) in witte tutu's en </a:t>
            </a:r>
            <a:r>
              <a:rPr lang="nl-NL" dirty="0" smtClean="0">
                <a:solidFill>
                  <a:schemeClr val="bg1"/>
                </a:solidFill>
              </a:rPr>
              <a:t>doorschijnende </a:t>
            </a:r>
            <a:r>
              <a:rPr lang="nl-NL" dirty="0">
                <a:solidFill>
                  <a:schemeClr val="bg1"/>
                </a:solidFill>
              </a:rPr>
              <a:t>kleding over het vaak donkere, bijna </a:t>
            </a:r>
            <a:r>
              <a:rPr lang="nl-NL" u="sng" dirty="0">
                <a:solidFill>
                  <a:schemeClr val="bg1"/>
                </a:solidFill>
              </a:rPr>
              <a:t>zwarte toneel </a:t>
            </a:r>
            <a:r>
              <a:rPr lang="nl-NL" dirty="0">
                <a:solidFill>
                  <a:schemeClr val="bg1"/>
                </a:solidFill>
              </a:rPr>
              <a:t>zweven. Het wordt gebruikt om de sfeer op te roepen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Het gaat om het </a:t>
            </a:r>
            <a:r>
              <a:rPr lang="nl-NL" u="sng" dirty="0" smtClean="0">
                <a:solidFill>
                  <a:schemeClr val="bg1"/>
                </a:solidFill>
              </a:rPr>
              <a:t>gevoel en de sfeer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www.youtube.com/watch?v=C4jl-Uf8A84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77202"/>
            <a:ext cx="10515600" cy="1325563"/>
          </a:xfrm>
        </p:spPr>
        <p:txBody>
          <a:bodyPr>
            <a:noAutofit/>
          </a:bodyPr>
          <a:lstStyle/>
          <a:p>
            <a:pPr algn="l" eaLnBrk="1" hangingPunct="1"/>
            <a:endParaRPr lang="nl-NL" altLang="nl-NL" sz="8000" b="1" dirty="0">
              <a:solidFill>
                <a:srgbClr val="FF0000"/>
              </a:solidFill>
              <a:latin typeface="Imprint MT Shadow" charset="0"/>
              <a:ea typeface="ＭＳ Ｐゴシック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 smtClean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2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Nog even op een rijtje:</a:t>
            </a:r>
            <a:endParaRPr lang="nl-NL" sz="66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Romantiek en Escapisme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Nationale wortels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GROTE orkesten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Programmamuziek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Virtuositeit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Grote opera- kleine lied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Huiskamerconcerten</a:t>
            </a:r>
          </a:p>
          <a:p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beeldingsresultaat voor schuberti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68" y="2576513"/>
            <a:ext cx="488119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Noem de verschillen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2"/>
              </a:rPr>
              <a:t>www.youtube.com/watch?v=Ylhnf8q2UDk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www.youtube.com/watch?v</a:t>
            </a:r>
            <a:r>
              <a:rPr lang="nl-NL" smtClean="0">
                <a:solidFill>
                  <a:schemeClr val="bg1"/>
                </a:solidFill>
                <a:hlinkClick r:id="rId3"/>
              </a:rPr>
              <a:t>=Wz_f9B4pPtg</a:t>
            </a:r>
            <a:endParaRPr lang="nl-NL" smtClean="0">
              <a:solidFill>
                <a:schemeClr val="bg1"/>
              </a:solidFill>
            </a:endParaRPr>
          </a:p>
          <a:p>
            <a:endParaRPr lang="nl-NL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7200" b="1" dirty="0" smtClean="0">
                <a:solidFill>
                  <a:srgbClr val="FF0000"/>
                </a:solidFill>
                <a:latin typeface="Imprint MT Shadow" charset="0"/>
              </a:rPr>
              <a:t>-Het Romantische ballet-</a:t>
            </a:r>
            <a:endParaRPr lang="nl-NL" sz="72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endParaRPr lang="nl-NL" sz="4000" dirty="0">
              <a:latin typeface="Forte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Het ontstond in Frankrijk </a:t>
            </a:r>
            <a:r>
              <a:rPr lang="nl-NL" dirty="0" smtClean="0">
                <a:solidFill>
                  <a:schemeClr val="bg1"/>
                </a:solidFill>
              </a:rPr>
              <a:t>(17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eeuw) en </a:t>
            </a:r>
            <a:r>
              <a:rPr lang="nl-NL" dirty="0">
                <a:solidFill>
                  <a:schemeClr val="bg1"/>
                </a:solidFill>
              </a:rPr>
              <a:t>werd beroemd door </a:t>
            </a:r>
            <a:r>
              <a:rPr lang="nl-NL" b="1" dirty="0">
                <a:solidFill>
                  <a:schemeClr val="bg1"/>
                </a:solidFill>
              </a:rPr>
              <a:t>Lodewijk XIV </a:t>
            </a:r>
            <a:r>
              <a:rPr lang="nl-NL" dirty="0">
                <a:solidFill>
                  <a:schemeClr val="bg1"/>
                </a:solidFill>
              </a:rPr>
              <a:t>(de Zonnekoning) die veel feesten gaf en helemaal gek was van 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Gewichtloosheid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‘</a:t>
            </a:r>
            <a:r>
              <a:rPr lang="nl-NL" dirty="0" err="1" smtClean="0">
                <a:solidFill>
                  <a:schemeClr val="bg1"/>
                </a:solidFill>
              </a:rPr>
              <a:t>vliegen’</a:t>
            </a:r>
            <a:r>
              <a:rPr lang="nl-NL" dirty="0" err="1" smtClean="0"/>
              <a:t>dan</a:t>
            </a:r>
            <a:r>
              <a:rPr lang="nl-NL" dirty="0" smtClean="0"/>
              <a:t>” se</a:t>
            </a:r>
          </a:p>
          <a:p>
            <a:endParaRPr lang="nl-NL" dirty="0"/>
          </a:p>
          <a:p>
            <a:r>
              <a:rPr lang="nl-NL" b="1" dirty="0" smtClean="0">
                <a:solidFill>
                  <a:schemeClr val="bg1"/>
                </a:solidFill>
              </a:rPr>
              <a:t>Basisposities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70263"/>
            <a:ext cx="5080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6600" b="1" dirty="0" smtClean="0">
                <a:solidFill>
                  <a:srgbClr val="FF0000"/>
                </a:solidFill>
                <a:latin typeface="Imprint MT Shadow" charset="0"/>
              </a:rPr>
              <a:t>Belangrijk bij ballet</a:t>
            </a:r>
            <a:endParaRPr lang="nl-NL" sz="66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Dans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 - 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choreografie</a:t>
            </a:r>
            <a:endParaRPr lang="en-US" altLang="nl-NL" sz="3600" b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Pantomime 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(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uitbeelden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verhaal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 met 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mimiek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gebaren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en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altLang="nl-NL" sz="2000" b="1" dirty="0" err="1" smtClean="0">
                <a:solidFill>
                  <a:schemeClr val="bg1"/>
                </a:solidFill>
                <a:ea typeface="ＭＳ Ｐゴシック" charset="-128"/>
              </a:rPr>
              <a:t>lichaamstaal</a:t>
            </a:r>
            <a:r>
              <a:rPr lang="en-US" altLang="nl-NL" sz="2000" b="1" dirty="0" smtClean="0">
                <a:solidFill>
                  <a:schemeClr val="bg1"/>
                </a:solidFill>
                <a:ea typeface="ＭＳ Ｐゴシック" charset="-128"/>
              </a:rPr>
              <a:t>)</a:t>
            </a:r>
          </a:p>
          <a:p>
            <a:pPr>
              <a:defRPr/>
            </a:pP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Muziek</a:t>
            </a:r>
            <a:endParaRPr lang="en-US" altLang="nl-NL" sz="3600" b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Decor/</a:t>
            </a: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belichting</a:t>
            </a:r>
            <a:r>
              <a:rPr lang="en-US" altLang="nl-NL" sz="3600" b="1" dirty="0" smtClean="0">
                <a:solidFill>
                  <a:schemeClr val="bg1"/>
                </a:solidFill>
                <a:ea typeface="ＭＳ Ｐゴシック" charset="-128"/>
              </a:rPr>
              <a:t>/podium</a:t>
            </a:r>
          </a:p>
          <a:p>
            <a:pPr>
              <a:defRPr/>
            </a:pPr>
            <a:r>
              <a:rPr lang="en-US" altLang="nl-NL" sz="3600" b="1" dirty="0" err="1" smtClean="0">
                <a:solidFill>
                  <a:schemeClr val="bg1"/>
                </a:solidFill>
                <a:ea typeface="ＭＳ Ｐゴシック" charset="-128"/>
              </a:rPr>
              <a:t>Kostuums</a:t>
            </a:r>
            <a:endParaRPr lang="en-US" altLang="nl-NL" sz="3600" b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en-US" altLang="nl-NL" sz="3600" b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>
                <a:solidFill>
                  <a:srgbClr val="FF0000"/>
                </a:solidFill>
                <a:latin typeface="Imprint MT Shadow" charset="0"/>
                <a:ea typeface="Imprint MT Shadow" charset="0"/>
                <a:cs typeface="Imprint MT Shadow" charset="0"/>
              </a:rPr>
              <a:t>Belangrijke woorden</a:t>
            </a:r>
            <a:endParaRPr lang="nl-NL" sz="8800" b="1" dirty="0">
              <a:solidFill>
                <a:srgbClr val="FF0000"/>
              </a:solidFill>
              <a:latin typeface="Imprint MT Shadow" charset="0"/>
              <a:ea typeface="Imprint MT Shadow" charset="0"/>
              <a:cs typeface="Imprint MT Shad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Basisposities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Sierlijk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en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elegant</a:t>
            </a:r>
          </a:p>
          <a:p>
            <a:pPr>
              <a:lnSpc>
                <a:spcPct val="80000"/>
              </a:lnSpc>
            </a:pP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Lange </a:t>
            </a: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lijnen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Ballerina </a:t>
            </a: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vaak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hoofdrol</a:t>
            </a:r>
            <a:endParaRPr lang="en-US" altLang="nl-NL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irouette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Kleding</a:t>
            </a:r>
            <a:r>
              <a:rPr lang="en-US" altLang="nl-NL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tutu/</a:t>
            </a:r>
            <a:r>
              <a:rPr lang="en-US" altLang="nl-NL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spitzen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Evenwicht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Sprookjesachtig</a:t>
            </a: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Tegen</a:t>
            </a:r>
            <a:r>
              <a:rPr lang="en-US" altLang="nl-NL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nl-NL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zwaartekracht</a:t>
            </a:r>
            <a:r>
              <a:rPr lang="en-US" altLang="nl-NL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in</a:t>
            </a:r>
          </a:p>
          <a:p>
            <a:pPr>
              <a:lnSpc>
                <a:spcPct val="80000"/>
              </a:lnSpc>
            </a:pPr>
            <a:endParaRPr lang="en-US" altLang="nl-NL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nl-NL" dirty="0">
                <a:solidFill>
                  <a:schemeClr val="bg1"/>
                </a:solidFill>
                <a:latin typeface="Arial" charset="0"/>
                <a:ea typeface="ＭＳ Ｐゴシック" charset="-128"/>
                <a:hlinkClick r:id="rId3"/>
              </a:rPr>
              <a:t>https://</a:t>
            </a:r>
            <a:r>
              <a:rPr lang="en-US" altLang="nl-NL" dirty="0" smtClean="0">
                <a:solidFill>
                  <a:schemeClr val="bg1"/>
                </a:solidFill>
                <a:latin typeface="Arial" charset="0"/>
                <a:ea typeface="ＭＳ Ｐゴシック" charset="-128"/>
                <a:hlinkClick r:id="rId3"/>
              </a:rPr>
              <a:t>www.youtube.com/watch?v=xLLvKpGfyHQ</a:t>
            </a:r>
            <a:endParaRPr lang="en-US" altLang="nl-NL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nl-NL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nl-NL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l-NL" sz="6600" b="1" dirty="0" smtClean="0">
                <a:solidFill>
                  <a:srgbClr val="FF0000"/>
                </a:solidFill>
              </a:rPr>
              <a:t>19</a:t>
            </a:r>
            <a:r>
              <a:rPr lang="nl-NL" sz="6600" b="1" baseline="30000" dirty="0" smtClean="0">
                <a:solidFill>
                  <a:srgbClr val="FF0000"/>
                </a:solidFill>
              </a:rPr>
              <a:t>e</a:t>
            </a:r>
            <a:r>
              <a:rPr lang="nl-NL" sz="6600" b="1" dirty="0" smtClean="0">
                <a:solidFill>
                  <a:srgbClr val="FF0000"/>
                </a:solidFill>
              </a:rPr>
              <a:t> eeuw </a:t>
            </a:r>
            <a:r>
              <a:rPr lang="mr-IN" sz="6600" b="1" dirty="0" smtClean="0">
                <a:solidFill>
                  <a:srgbClr val="FF0000"/>
                </a:solidFill>
              </a:rPr>
              <a:t>–</a:t>
            </a:r>
            <a:r>
              <a:rPr lang="nl-NL" sz="6600" b="1" dirty="0" smtClean="0">
                <a:solidFill>
                  <a:srgbClr val="FF0000"/>
                </a:solidFill>
              </a:rPr>
              <a:t> Ballet is HOT!</a:t>
            </a:r>
            <a:endParaRPr lang="nl-NL" altLang="nl-NL" sz="6600" b="1" dirty="0">
              <a:ea typeface="ＭＳ Ｐゴシック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3600" b="1" dirty="0" smtClean="0">
                <a:solidFill>
                  <a:schemeClr val="bg1"/>
                </a:solidFill>
              </a:rPr>
              <a:t>Rijke burgers </a:t>
            </a:r>
            <a:r>
              <a:rPr lang="mr-IN" sz="3600" b="1" dirty="0" smtClean="0">
                <a:solidFill>
                  <a:schemeClr val="bg1"/>
                </a:solidFill>
              </a:rPr>
              <a:t>–</a:t>
            </a:r>
            <a:r>
              <a:rPr lang="nl-NL" sz="3600" b="1" dirty="0" smtClean="0">
                <a:solidFill>
                  <a:schemeClr val="bg1"/>
                </a:solidFill>
              </a:rPr>
              <a:t> gaan/willen naar theater</a:t>
            </a:r>
          </a:p>
          <a:p>
            <a:pPr marL="0" indent="0">
              <a:buNone/>
            </a:pPr>
            <a:r>
              <a:rPr lang="nl-NL" b="1" u="sng" dirty="0" smtClean="0">
                <a:solidFill>
                  <a:schemeClr val="bg1"/>
                </a:solidFill>
              </a:rPr>
              <a:t>Verhalend ballet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Geschiedenis/sprookje/legende als uitgangspunt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Natuur als decor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Naast bovennatuurlijk ook “gewone mensen” in het verhaal (boeren, dorpsbewoners </a:t>
            </a:r>
            <a:r>
              <a:rPr lang="nl-NL" sz="2000" dirty="0" err="1" smtClean="0">
                <a:solidFill>
                  <a:schemeClr val="bg1"/>
                </a:solidFill>
              </a:rPr>
              <a:t>etc</a:t>
            </a:r>
            <a:r>
              <a:rPr lang="nl-NL" sz="20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Bovennatuurlijk: nimfen, geesten, feeën (zwevend over het toneel)</a:t>
            </a:r>
            <a:endParaRPr lang="nl-N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u="sng" dirty="0" smtClean="0">
                <a:solidFill>
                  <a:schemeClr val="bg1"/>
                </a:solidFill>
              </a:rPr>
              <a:t>Thema’s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Goed tegenover kwaad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Onbereikbare liefde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Trouw tegenover de dood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solidFill>
                  <a:schemeClr val="bg1"/>
                </a:solidFill>
              </a:rPr>
              <a:t>Exotische oorden</a:t>
            </a:r>
          </a:p>
        </p:txBody>
      </p:sp>
    </p:spTree>
    <p:extLst>
      <p:ext uri="{BB962C8B-B14F-4D97-AF65-F5344CB8AC3E}">
        <p14:creationId xmlns:p14="http://schemas.microsoft.com/office/powerpoint/2010/main" val="10017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Escapisme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verhalen van de balletten hebben vrijwel allemaal </a:t>
            </a:r>
            <a:r>
              <a:rPr lang="nl-NL" b="1" dirty="0">
                <a:solidFill>
                  <a:schemeClr val="bg1"/>
                </a:solidFill>
              </a:rPr>
              <a:t>escapisme</a:t>
            </a:r>
            <a:r>
              <a:rPr lang="nl-NL" dirty="0">
                <a:solidFill>
                  <a:schemeClr val="bg1"/>
                </a:solidFill>
              </a:rPr>
              <a:t> als kenmerk. Het ontsnappen aan de dagelijkse wereld en willen wegvluchten naar een mooiere en betere wereld.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Je ziet de volgende thema's vaak terug</a:t>
            </a:r>
            <a:r>
              <a:rPr lang="nl-NL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Wegvluchten in </a:t>
            </a:r>
            <a:r>
              <a:rPr lang="nl-NL" b="1" dirty="0">
                <a:solidFill>
                  <a:schemeClr val="bg1"/>
                </a:solidFill>
              </a:rPr>
              <a:t>sprookjes</a:t>
            </a:r>
            <a:r>
              <a:rPr lang="nl-NL" dirty="0">
                <a:solidFill>
                  <a:schemeClr val="bg1"/>
                </a:solidFill>
              </a:rPr>
              <a:t> (strijd tussen goed en kwaad)</a:t>
            </a:r>
          </a:p>
          <a:p>
            <a:r>
              <a:rPr lang="nl-NL" dirty="0">
                <a:solidFill>
                  <a:schemeClr val="bg1"/>
                </a:solidFill>
              </a:rPr>
              <a:t>Wegvluchten in </a:t>
            </a:r>
            <a:r>
              <a:rPr lang="nl-NL" b="1" dirty="0">
                <a:solidFill>
                  <a:schemeClr val="bg1"/>
                </a:solidFill>
              </a:rPr>
              <a:t>dromen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Wegvluchten naar </a:t>
            </a:r>
            <a:r>
              <a:rPr lang="nl-NL" b="1" dirty="0">
                <a:solidFill>
                  <a:schemeClr val="bg1"/>
                </a:solidFill>
              </a:rPr>
              <a:t>exotische verre oorden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Wegvluchten in de </a:t>
            </a:r>
            <a:r>
              <a:rPr lang="nl-NL" b="1" dirty="0">
                <a:solidFill>
                  <a:schemeClr val="bg1"/>
                </a:solidFill>
              </a:rPr>
              <a:t>natuur </a:t>
            </a:r>
            <a:r>
              <a:rPr lang="nl-NL" dirty="0">
                <a:solidFill>
                  <a:schemeClr val="bg1"/>
                </a:solidFill>
              </a:rPr>
              <a:t>(decors bestaan </a:t>
            </a:r>
            <a:r>
              <a:rPr lang="nl-NL" dirty="0" err="1">
                <a:solidFill>
                  <a:schemeClr val="bg1"/>
                </a:solidFill>
              </a:rPr>
              <a:t>vrjwel</a:t>
            </a:r>
            <a:r>
              <a:rPr lang="nl-NL" dirty="0">
                <a:solidFill>
                  <a:schemeClr val="bg1"/>
                </a:solidFill>
              </a:rPr>
              <a:t> altijd uit bosrijke landschappen)</a:t>
            </a:r>
          </a:p>
          <a:p>
            <a:r>
              <a:rPr lang="nl-NL" dirty="0">
                <a:solidFill>
                  <a:schemeClr val="bg1"/>
                </a:solidFill>
              </a:rPr>
              <a:t>Wegvluchten in </a:t>
            </a:r>
            <a:r>
              <a:rPr lang="nl-NL" b="1" dirty="0">
                <a:solidFill>
                  <a:schemeClr val="bg1"/>
                </a:solidFill>
              </a:rPr>
              <a:t>geschiedenis van het eigen land</a:t>
            </a:r>
            <a:r>
              <a:rPr lang="nl-NL" dirty="0">
                <a:solidFill>
                  <a:schemeClr val="bg1"/>
                </a:solidFill>
              </a:rPr>
              <a:t> (nationalisme, mythen en legenden van eigen volk)</a:t>
            </a:r>
          </a:p>
          <a:p>
            <a:r>
              <a:rPr lang="nl-NL" dirty="0">
                <a:solidFill>
                  <a:schemeClr val="bg1"/>
                </a:solidFill>
              </a:rPr>
              <a:t>Wegvluchten in de </a:t>
            </a:r>
            <a:r>
              <a:rPr lang="nl-NL" b="1" dirty="0">
                <a:solidFill>
                  <a:schemeClr val="bg1"/>
                </a:solidFill>
              </a:rPr>
              <a:t>onbereikbare liefde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b="1" u="sng" dirty="0" smtClean="0">
                <a:solidFill>
                  <a:schemeClr val="bg1"/>
                </a:solidFill>
              </a:rPr>
              <a:t>In danstechniek:</a:t>
            </a:r>
          </a:p>
          <a:p>
            <a:pPr>
              <a:defRPr/>
            </a:pPr>
            <a:r>
              <a:rPr lang="nl-NL" b="1" dirty="0" smtClean="0">
                <a:solidFill>
                  <a:schemeClr val="bg1"/>
                </a:solidFill>
              </a:rPr>
              <a:t>Op </a:t>
            </a:r>
            <a:r>
              <a:rPr lang="nl-NL" b="1" dirty="0" smtClean="0">
                <a:solidFill>
                  <a:srgbClr val="FF0000"/>
                </a:solidFill>
              </a:rPr>
              <a:t>spitsen</a:t>
            </a:r>
            <a:r>
              <a:rPr lang="nl-NL" b="1" dirty="0" smtClean="0">
                <a:solidFill>
                  <a:schemeClr val="bg1"/>
                </a:solidFill>
              </a:rPr>
              <a:t> dansen (zweven benadrukken)</a:t>
            </a:r>
          </a:p>
          <a:p>
            <a:pPr>
              <a:defRPr/>
            </a:pPr>
            <a:r>
              <a:rPr lang="nl-NL" b="1" dirty="0" smtClean="0">
                <a:solidFill>
                  <a:srgbClr val="FF0000"/>
                </a:solidFill>
              </a:rPr>
              <a:t>Liften/pirouettes/springen</a:t>
            </a:r>
          </a:p>
          <a:p>
            <a:pPr marL="0" indent="0">
              <a:buNone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b="1" u="sng" dirty="0" smtClean="0">
                <a:solidFill>
                  <a:schemeClr val="bg1"/>
                </a:solidFill>
              </a:rPr>
              <a:t>Kostuums: </a:t>
            </a:r>
            <a:r>
              <a:rPr lang="nl-NL" b="1" dirty="0" smtClean="0">
                <a:solidFill>
                  <a:schemeClr val="bg1"/>
                </a:solidFill>
              </a:rPr>
              <a:t>(moeten zweven benadrukken)</a:t>
            </a:r>
          </a:p>
          <a:p>
            <a:pPr>
              <a:defRPr/>
            </a:pPr>
            <a:r>
              <a:rPr lang="nl-NL" dirty="0" smtClean="0">
                <a:solidFill>
                  <a:srgbClr val="FF0000"/>
                </a:solidFill>
              </a:rPr>
              <a:t>Tutu</a:t>
            </a:r>
          </a:p>
          <a:p>
            <a:pPr>
              <a:defRPr/>
            </a:pPr>
            <a:r>
              <a:rPr lang="nl-NL" dirty="0" smtClean="0">
                <a:solidFill>
                  <a:srgbClr val="FF0000"/>
                </a:solidFill>
              </a:rPr>
              <a:t>Maillot</a:t>
            </a:r>
          </a:p>
          <a:p>
            <a:pPr>
              <a:defRPr/>
            </a:pPr>
            <a:r>
              <a:rPr lang="nl-NL" dirty="0" smtClean="0">
                <a:solidFill>
                  <a:srgbClr val="FF0000"/>
                </a:solidFill>
              </a:rPr>
              <a:t>Spitzen</a:t>
            </a:r>
          </a:p>
          <a:p>
            <a:pPr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Wingdings" charset="0"/>
              <a:buChar char="n"/>
              <a:defRPr/>
            </a:pPr>
            <a:endParaRPr lang="nl-NL" dirty="0" smtClean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Hoe krijg je dat voor elkaar?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31" y="1690688"/>
            <a:ext cx="2908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385</Words>
  <Application>Microsoft Macintosh PowerPoint</Application>
  <PresentationFormat>Breedbeeld</PresentationFormat>
  <Paragraphs>109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 Narrow</vt:lpstr>
      <vt:lpstr>Calibri</vt:lpstr>
      <vt:lpstr>Calibri Light</vt:lpstr>
      <vt:lpstr>Forte</vt:lpstr>
      <vt:lpstr>Imprint MT Shadow</vt:lpstr>
      <vt:lpstr>Mangal</vt:lpstr>
      <vt:lpstr>ＭＳ Ｐゴシック</vt:lpstr>
      <vt:lpstr>Wingdings</vt:lpstr>
      <vt:lpstr>Arial</vt:lpstr>
      <vt:lpstr>Office-thema</vt:lpstr>
      <vt:lpstr>De Romantiek</vt:lpstr>
      <vt:lpstr>Nog even op een rijtje:</vt:lpstr>
      <vt:lpstr>Noem de verschillen</vt:lpstr>
      <vt:lpstr>-Het Romantische ballet-</vt:lpstr>
      <vt:lpstr>Belangrijk bij ballet</vt:lpstr>
      <vt:lpstr>Belangrijke woorden</vt:lpstr>
      <vt:lpstr>19e eeuw – Ballet is HOT!</vt:lpstr>
      <vt:lpstr>Escapisme</vt:lpstr>
      <vt:lpstr>Hoe krijg je dat voor elkaar?</vt:lpstr>
      <vt:lpstr>Tutu</vt:lpstr>
      <vt:lpstr>Nu kan het ook zo</vt:lpstr>
      <vt:lpstr>Spitzen</vt:lpstr>
      <vt:lpstr>Dans-groeperingen</vt:lpstr>
      <vt:lpstr>Ballet Blanc</vt:lpstr>
      <vt:lpstr>PowerPoint-presentatie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Romantiek</dc:title>
  <dc:creator>Microsoft Office-gebruiker</dc:creator>
  <cp:lastModifiedBy>Microsoft Office-gebruiker</cp:lastModifiedBy>
  <cp:revision>110</cp:revision>
  <dcterms:created xsi:type="dcterms:W3CDTF">2017-09-18T15:42:36Z</dcterms:created>
  <dcterms:modified xsi:type="dcterms:W3CDTF">2017-11-05T11:08:44Z</dcterms:modified>
</cp:coreProperties>
</file>